
<file path=[Content_Types].xml><?xml version="1.0" encoding="utf-8"?>
<Types xmlns="http://schemas.openxmlformats.org/package/2006/content-types">
  <Default Extension="bin" ContentType="application/vnd.openxmlformats-officedocument.oleObject"/>
  <Default Extension="Default" ContentType="image/pn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theme/theme6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  <p:sldMasterId id="2147483714" r:id="rId3"/>
    <p:sldMasterId id="2147483738" r:id="rId4"/>
    <p:sldMasterId id="2147483762" r:id="rId5"/>
  </p:sldMasterIdLst>
  <p:notesMasterIdLst>
    <p:notesMasterId r:id="rId40"/>
  </p:notesMasterIdLst>
  <p:sldIdLst>
    <p:sldId id="271" r:id="rId6"/>
    <p:sldId id="2147481842" r:id="rId7"/>
    <p:sldId id="2147481841" r:id="rId8"/>
    <p:sldId id="2147481850" r:id="rId9"/>
    <p:sldId id="261" r:id="rId10"/>
    <p:sldId id="256" r:id="rId11"/>
    <p:sldId id="262" r:id="rId12"/>
    <p:sldId id="263" r:id="rId13"/>
    <p:sldId id="264" r:id="rId14"/>
    <p:sldId id="265" r:id="rId15"/>
    <p:sldId id="270" r:id="rId16"/>
    <p:sldId id="266" r:id="rId17"/>
    <p:sldId id="2147481861" r:id="rId18"/>
    <p:sldId id="2147481863" r:id="rId19"/>
    <p:sldId id="2147481864" r:id="rId20"/>
    <p:sldId id="2147481845" r:id="rId21"/>
    <p:sldId id="2147481846" r:id="rId22"/>
    <p:sldId id="2147481847" r:id="rId23"/>
    <p:sldId id="2147481857" r:id="rId24"/>
    <p:sldId id="2147481848" r:id="rId25"/>
    <p:sldId id="2147481849" r:id="rId26"/>
    <p:sldId id="2147481851" r:id="rId27"/>
    <p:sldId id="2147481854" r:id="rId28"/>
    <p:sldId id="2147481858" r:id="rId29"/>
    <p:sldId id="2147481865" r:id="rId30"/>
    <p:sldId id="2147481862" r:id="rId31"/>
    <p:sldId id="2147481855" r:id="rId32"/>
    <p:sldId id="2147481856" r:id="rId33"/>
    <p:sldId id="2147481852" r:id="rId34"/>
    <p:sldId id="2147481866" r:id="rId35"/>
    <p:sldId id="2147481853" r:id="rId36"/>
    <p:sldId id="2147481867" r:id="rId37"/>
    <p:sldId id="2147481860" r:id="rId38"/>
    <p:sldId id="214748185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F1E"/>
    <a:srgbClr val="BBEDF5"/>
    <a:srgbClr val="0A1727"/>
    <a:srgbClr val="13263B"/>
    <a:srgbClr val="0C1622"/>
    <a:srgbClr val="11253C"/>
    <a:srgbClr val="0E1E2C"/>
    <a:srgbClr val="0D1C2E"/>
    <a:srgbClr val="FAFAFA"/>
    <a:srgbClr val="C3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09E8C8-9408-4EEB-BE2B-7A4694BCDD6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A5B7AC5A-73D2-4C1B-B696-B17CD89E3161}">
      <dgm:prSet/>
      <dgm:spPr/>
      <dgm:t>
        <a:bodyPr/>
        <a:lstStyle/>
        <a:p>
          <a:r>
            <a:rPr lang="en-MT"/>
            <a:t>Keep you phone in hand to take pictures of QR Codes</a:t>
          </a:r>
        </a:p>
      </dgm:t>
    </dgm:pt>
    <dgm:pt modelId="{D82F3143-12EF-4483-955D-46A63D66CB67}" type="parTrans" cxnId="{0DE0D7D5-446F-457A-820F-36771F24BCD5}">
      <dgm:prSet/>
      <dgm:spPr/>
      <dgm:t>
        <a:bodyPr/>
        <a:lstStyle/>
        <a:p>
          <a:endParaRPr lang="en-MT"/>
        </a:p>
      </dgm:t>
    </dgm:pt>
    <dgm:pt modelId="{3980BB01-F113-44CB-BDC9-7DFBF1A1E768}" type="sibTrans" cxnId="{0DE0D7D5-446F-457A-820F-36771F24BCD5}">
      <dgm:prSet/>
      <dgm:spPr/>
      <dgm:t>
        <a:bodyPr/>
        <a:lstStyle/>
        <a:p>
          <a:endParaRPr lang="en-MT"/>
        </a:p>
      </dgm:t>
    </dgm:pt>
    <dgm:pt modelId="{8CF004B6-3F16-4194-83A9-A4E2568750E9}">
      <dgm:prSet/>
      <dgm:spPr/>
      <dgm:t>
        <a:bodyPr/>
        <a:lstStyle/>
        <a:p>
          <a:r>
            <a:rPr lang="en-MT" dirty="0"/>
            <a:t>Take notes of the questions to ask at the end</a:t>
          </a:r>
        </a:p>
      </dgm:t>
    </dgm:pt>
    <dgm:pt modelId="{26E8BBFC-0D92-439A-BA7F-3E8F5C374B5B}" type="parTrans" cxnId="{A081AE1D-505D-4ACD-886B-CEEA7C163B2D}">
      <dgm:prSet/>
      <dgm:spPr/>
      <dgm:t>
        <a:bodyPr/>
        <a:lstStyle/>
        <a:p>
          <a:endParaRPr lang="en-MT"/>
        </a:p>
      </dgm:t>
    </dgm:pt>
    <dgm:pt modelId="{BF528555-F040-47DD-B310-36F79F0C7CB4}" type="sibTrans" cxnId="{A081AE1D-505D-4ACD-886B-CEEA7C163B2D}">
      <dgm:prSet/>
      <dgm:spPr/>
      <dgm:t>
        <a:bodyPr/>
        <a:lstStyle/>
        <a:p>
          <a:endParaRPr lang="en-MT"/>
        </a:p>
      </dgm:t>
    </dgm:pt>
    <dgm:pt modelId="{26F8A376-5C4E-429A-BFC2-B980A4EF5C5F}">
      <dgm:prSet/>
      <dgm:spPr/>
      <dgm:t>
        <a:bodyPr/>
        <a:lstStyle/>
        <a:p>
          <a:r>
            <a:rPr lang="en-MT"/>
            <a:t>Embrace the Journey</a:t>
          </a:r>
        </a:p>
      </dgm:t>
    </dgm:pt>
    <dgm:pt modelId="{BD0156D9-260F-4E9F-A8B4-6DC1341D9DB0}" type="parTrans" cxnId="{4B432666-2429-42B0-B124-339771121F13}">
      <dgm:prSet/>
      <dgm:spPr/>
      <dgm:t>
        <a:bodyPr/>
        <a:lstStyle/>
        <a:p>
          <a:endParaRPr lang="en-MT"/>
        </a:p>
      </dgm:t>
    </dgm:pt>
    <dgm:pt modelId="{9C41F144-68BE-4AA8-BAE5-99027CD9EA7B}" type="sibTrans" cxnId="{4B432666-2429-42B0-B124-339771121F13}">
      <dgm:prSet/>
      <dgm:spPr/>
      <dgm:t>
        <a:bodyPr/>
        <a:lstStyle/>
        <a:p>
          <a:endParaRPr lang="en-MT"/>
        </a:p>
      </dgm:t>
    </dgm:pt>
    <dgm:pt modelId="{3FAA6BFA-DE6C-4C25-A746-6013B790B23E}">
      <dgm:prSet/>
      <dgm:spPr/>
      <dgm:t>
        <a:bodyPr/>
        <a:lstStyle/>
        <a:p>
          <a:r>
            <a:rPr lang="en-MT" dirty="0"/>
            <a:t>Most Images were AI generated</a:t>
          </a:r>
        </a:p>
      </dgm:t>
    </dgm:pt>
    <dgm:pt modelId="{CCAF44B8-86EC-4581-8803-6C1D385F9645}" type="parTrans" cxnId="{9FDDC92E-12BF-4372-AF0F-18A8F1ED3A2E}">
      <dgm:prSet/>
      <dgm:spPr/>
    </dgm:pt>
    <dgm:pt modelId="{546B4B6C-B454-483C-B645-FCC24D6A3FD3}" type="sibTrans" cxnId="{9FDDC92E-12BF-4372-AF0F-18A8F1ED3A2E}">
      <dgm:prSet/>
      <dgm:spPr/>
    </dgm:pt>
    <dgm:pt modelId="{F600B37E-3E6A-4B23-AD09-D3A2E042404D}" type="pres">
      <dgm:prSet presAssocID="{B709E8C8-9408-4EEB-BE2B-7A4694BCDD6E}" presName="linear" presStyleCnt="0">
        <dgm:presLayoutVars>
          <dgm:animLvl val="lvl"/>
          <dgm:resizeHandles val="exact"/>
        </dgm:presLayoutVars>
      </dgm:prSet>
      <dgm:spPr/>
    </dgm:pt>
    <dgm:pt modelId="{1CE7E42E-7D87-45AE-8040-432AB1EE515E}" type="pres">
      <dgm:prSet presAssocID="{A5B7AC5A-73D2-4C1B-B696-B17CD89E316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C6EE4A-5C3A-4E73-A1E9-AB68A7709A59}" type="pres">
      <dgm:prSet presAssocID="{3980BB01-F113-44CB-BDC9-7DFBF1A1E768}" presName="spacer" presStyleCnt="0"/>
      <dgm:spPr/>
    </dgm:pt>
    <dgm:pt modelId="{15573CE5-2412-46D3-A704-218AA05BCEB9}" type="pres">
      <dgm:prSet presAssocID="{8CF004B6-3F16-4194-83A9-A4E2568750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916031-3BA0-4D69-B0EA-D04EE76D4EE1}" type="pres">
      <dgm:prSet presAssocID="{BF528555-F040-47DD-B310-36F79F0C7CB4}" presName="spacer" presStyleCnt="0"/>
      <dgm:spPr/>
    </dgm:pt>
    <dgm:pt modelId="{C07E6E97-4796-404D-B769-B12492E8BC46}" type="pres">
      <dgm:prSet presAssocID="{3FAA6BFA-DE6C-4C25-A746-6013B790B2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13D177B-C6C3-44D7-8A58-7B802BF183D8}" type="pres">
      <dgm:prSet presAssocID="{546B4B6C-B454-483C-B645-FCC24D6A3FD3}" presName="spacer" presStyleCnt="0"/>
      <dgm:spPr/>
    </dgm:pt>
    <dgm:pt modelId="{9A1CA5D9-B9AB-420A-8D76-6A9618987440}" type="pres">
      <dgm:prSet presAssocID="{26F8A376-5C4E-429A-BFC2-B980A4EF5C5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081AE1D-505D-4ACD-886B-CEEA7C163B2D}" srcId="{B709E8C8-9408-4EEB-BE2B-7A4694BCDD6E}" destId="{8CF004B6-3F16-4194-83A9-A4E2568750E9}" srcOrd="1" destOrd="0" parTransId="{26E8BBFC-0D92-439A-BA7F-3E8F5C374B5B}" sibTransId="{BF528555-F040-47DD-B310-36F79F0C7CB4}"/>
    <dgm:cxn modelId="{EC607B22-B545-40D7-9F37-C902C9AD288B}" type="presOf" srcId="{A5B7AC5A-73D2-4C1B-B696-B17CD89E3161}" destId="{1CE7E42E-7D87-45AE-8040-432AB1EE515E}" srcOrd="0" destOrd="0" presId="urn:microsoft.com/office/officeart/2005/8/layout/vList2"/>
    <dgm:cxn modelId="{9FDDC92E-12BF-4372-AF0F-18A8F1ED3A2E}" srcId="{B709E8C8-9408-4EEB-BE2B-7A4694BCDD6E}" destId="{3FAA6BFA-DE6C-4C25-A746-6013B790B23E}" srcOrd="2" destOrd="0" parTransId="{CCAF44B8-86EC-4581-8803-6C1D385F9645}" sibTransId="{546B4B6C-B454-483C-B645-FCC24D6A3FD3}"/>
    <dgm:cxn modelId="{81C47265-B7C3-45C4-B0A6-FE9A744247D2}" type="presOf" srcId="{8CF004B6-3F16-4194-83A9-A4E2568750E9}" destId="{15573CE5-2412-46D3-A704-218AA05BCEB9}" srcOrd="0" destOrd="0" presId="urn:microsoft.com/office/officeart/2005/8/layout/vList2"/>
    <dgm:cxn modelId="{7C53EE45-0BA4-4518-B134-7A06157845C5}" type="presOf" srcId="{26F8A376-5C4E-429A-BFC2-B980A4EF5C5F}" destId="{9A1CA5D9-B9AB-420A-8D76-6A9618987440}" srcOrd="0" destOrd="0" presId="urn:microsoft.com/office/officeart/2005/8/layout/vList2"/>
    <dgm:cxn modelId="{4B432666-2429-42B0-B124-339771121F13}" srcId="{B709E8C8-9408-4EEB-BE2B-7A4694BCDD6E}" destId="{26F8A376-5C4E-429A-BFC2-B980A4EF5C5F}" srcOrd="3" destOrd="0" parTransId="{BD0156D9-260F-4E9F-A8B4-6DC1341D9DB0}" sibTransId="{9C41F144-68BE-4AA8-BAE5-99027CD9EA7B}"/>
    <dgm:cxn modelId="{890A877C-62F8-4C3B-9F5D-C8E70C917525}" type="presOf" srcId="{3FAA6BFA-DE6C-4C25-A746-6013B790B23E}" destId="{C07E6E97-4796-404D-B769-B12492E8BC46}" srcOrd="0" destOrd="0" presId="urn:microsoft.com/office/officeart/2005/8/layout/vList2"/>
    <dgm:cxn modelId="{DC38A2A3-2E5E-42DC-BAC5-D5B3E8064B83}" type="presOf" srcId="{B709E8C8-9408-4EEB-BE2B-7A4694BCDD6E}" destId="{F600B37E-3E6A-4B23-AD09-D3A2E042404D}" srcOrd="0" destOrd="0" presId="urn:microsoft.com/office/officeart/2005/8/layout/vList2"/>
    <dgm:cxn modelId="{0DE0D7D5-446F-457A-820F-36771F24BCD5}" srcId="{B709E8C8-9408-4EEB-BE2B-7A4694BCDD6E}" destId="{A5B7AC5A-73D2-4C1B-B696-B17CD89E3161}" srcOrd="0" destOrd="0" parTransId="{D82F3143-12EF-4483-955D-46A63D66CB67}" sibTransId="{3980BB01-F113-44CB-BDC9-7DFBF1A1E768}"/>
    <dgm:cxn modelId="{272BA82C-6AC2-4859-8E56-5C6ED7A95EF3}" type="presParOf" srcId="{F600B37E-3E6A-4B23-AD09-D3A2E042404D}" destId="{1CE7E42E-7D87-45AE-8040-432AB1EE515E}" srcOrd="0" destOrd="0" presId="urn:microsoft.com/office/officeart/2005/8/layout/vList2"/>
    <dgm:cxn modelId="{08737E2B-E022-452A-97B3-AFCF1C86CA7E}" type="presParOf" srcId="{F600B37E-3E6A-4B23-AD09-D3A2E042404D}" destId="{5DC6EE4A-5C3A-4E73-A1E9-AB68A7709A59}" srcOrd="1" destOrd="0" presId="urn:microsoft.com/office/officeart/2005/8/layout/vList2"/>
    <dgm:cxn modelId="{A818DC16-9B4D-479A-9D81-19057A34FA56}" type="presParOf" srcId="{F600B37E-3E6A-4B23-AD09-D3A2E042404D}" destId="{15573CE5-2412-46D3-A704-218AA05BCEB9}" srcOrd="2" destOrd="0" presId="urn:microsoft.com/office/officeart/2005/8/layout/vList2"/>
    <dgm:cxn modelId="{E259E0F4-7363-42A1-9DC8-B0F1AAB2102F}" type="presParOf" srcId="{F600B37E-3E6A-4B23-AD09-D3A2E042404D}" destId="{8D916031-3BA0-4D69-B0EA-D04EE76D4EE1}" srcOrd="3" destOrd="0" presId="urn:microsoft.com/office/officeart/2005/8/layout/vList2"/>
    <dgm:cxn modelId="{77D1F60F-9CF3-4FFB-99D2-946F4D1E6410}" type="presParOf" srcId="{F600B37E-3E6A-4B23-AD09-D3A2E042404D}" destId="{C07E6E97-4796-404D-B769-B12492E8BC46}" srcOrd="4" destOrd="0" presId="urn:microsoft.com/office/officeart/2005/8/layout/vList2"/>
    <dgm:cxn modelId="{5CF3FDAF-FA21-402F-881E-212B1FEFBBEB}" type="presParOf" srcId="{F600B37E-3E6A-4B23-AD09-D3A2E042404D}" destId="{013D177B-C6C3-44D7-8A58-7B802BF183D8}" srcOrd="5" destOrd="0" presId="urn:microsoft.com/office/officeart/2005/8/layout/vList2"/>
    <dgm:cxn modelId="{CADE53D1-1B2C-4CA8-BBB4-9A10B9BBBAE9}" type="presParOf" srcId="{F600B37E-3E6A-4B23-AD09-D3A2E042404D}" destId="{9A1CA5D9-B9AB-420A-8D76-6A96189874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712B84-CB48-43B8-B01E-83C82C950AC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5CC56FE2-FE56-43F7-BDA9-7FE7D8C45668}">
      <dgm:prSet/>
      <dgm:spPr/>
      <dgm:t>
        <a:bodyPr/>
        <a:lstStyle/>
        <a:p>
          <a:r>
            <a:rPr lang="en-MT"/>
            <a:t>Assistants were quickly replaced</a:t>
          </a:r>
        </a:p>
      </dgm:t>
    </dgm:pt>
    <dgm:pt modelId="{ECE34B58-226D-4923-8126-EC4BCE5792FF}" type="parTrans" cxnId="{08E34014-73A5-48CE-81EC-DC02BFC2B231}">
      <dgm:prSet/>
      <dgm:spPr/>
      <dgm:t>
        <a:bodyPr/>
        <a:lstStyle/>
        <a:p>
          <a:endParaRPr lang="en-MT"/>
        </a:p>
      </dgm:t>
    </dgm:pt>
    <dgm:pt modelId="{EC1C4E8C-67E8-46EB-A611-3289B7C106DE}" type="sibTrans" cxnId="{08E34014-73A5-48CE-81EC-DC02BFC2B231}">
      <dgm:prSet/>
      <dgm:spPr/>
      <dgm:t>
        <a:bodyPr/>
        <a:lstStyle/>
        <a:p>
          <a:endParaRPr lang="en-MT"/>
        </a:p>
      </dgm:t>
    </dgm:pt>
    <dgm:pt modelId="{28008400-2C13-4809-8E77-E304FC46177C}">
      <dgm:prSet/>
      <dgm:spPr/>
      <dgm:t>
        <a:bodyPr/>
        <a:lstStyle/>
        <a:p>
          <a:r>
            <a:rPr lang="en-MT"/>
            <a:t>The new Fashion: Agents</a:t>
          </a:r>
        </a:p>
      </dgm:t>
    </dgm:pt>
    <dgm:pt modelId="{AFE02072-50B0-4795-B2F2-20B520524A6A}" type="parTrans" cxnId="{D7CAD12B-67AE-445C-A33C-C364FD002A55}">
      <dgm:prSet/>
      <dgm:spPr/>
      <dgm:t>
        <a:bodyPr/>
        <a:lstStyle/>
        <a:p>
          <a:endParaRPr lang="en-MT"/>
        </a:p>
      </dgm:t>
    </dgm:pt>
    <dgm:pt modelId="{581E1395-7DC4-4971-A1AF-5E29C9E8451F}" type="sibTrans" cxnId="{D7CAD12B-67AE-445C-A33C-C364FD002A55}">
      <dgm:prSet/>
      <dgm:spPr/>
      <dgm:t>
        <a:bodyPr/>
        <a:lstStyle/>
        <a:p>
          <a:endParaRPr lang="en-MT"/>
        </a:p>
      </dgm:t>
    </dgm:pt>
    <dgm:pt modelId="{78F422DF-EB3F-404A-B563-17249697233C}">
      <dgm:prSet/>
      <dgm:spPr/>
      <dgm:t>
        <a:bodyPr/>
        <a:lstStyle/>
        <a:p>
          <a:r>
            <a:rPr lang="en-MT"/>
            <a:t>They are assistants with a new name, because they do the same</a:t>
          </a:r>
        </a:p>
      </dgm:t>
    </dgm:pt>
    <dgm:pt modelId="{E55FCF85-11D2-4474-B831-1165E97627C6}" type="parTrans" cxnId="{4C4E4F93-254E-401A-8522-04D3FA65FF3D}">
      <dgm:prSet/>
      <dgm:spPr/>
      <dgm:t>
        <a:bodyPr/>
        <a:lstStyle/>
        <a:p>
          <a:endParaRPr lang="en-MT"/>
        </a:p>
      </dgm:t>
    </dgm:pt>
    <dgm:pt modelId="{490F8C6D-5D03-49AC-9E7B-57894DC90E41}" type="sibTrans" cxnId="{4C4E4F93-254E-401A-8522-04D3FA65FF3D}">
      <dgm:prSet/>
      <dgm:spPr/>
      <dgm:t>
        <a:bodyPr/>
        <a:lstStyle/>
        <a:p>
          <a:endParaRPr lang="en-MT"/>
        </a:p>
      </dgm:t>
    </dgm:pt>
    <dgm:pt modelId="{1DAF9EE2-1D26-46F4-8DB7-EEF0D87D3A86}">
      <dgm:prSet/>
      <dgm:spPr/>
      <dgm:t>
        <a:bodyPr/>
        <a:lstStyle/>
        <a:p>
          <a:r>
            <a:rPr lang="en-MT"/>
            <a:t>They are an upgrade, because they have new features</a:t>
          </a:r>
        </a:p>
      </dgm:t>
    </dgm:pt>
    <dgm:pt modelId="{4F300EDA-0F53-4084-8D1C-43E39C6087CD}" type="parTrans" cxnId="{464BAE5B-AB0E-4863-8C7D-F8D98258AAF5}">
      <dgm:prSet/>
      <dgm:spPr/>
      <dgm:t>
        <a:bodyPr/>
        <a:lstStyle/>
        <a:p>
          <a:endParaRPr lang="en-MT"/>
        </a:p>
      </dgm:t>
    </dgm:pt>
    <dgm:pt modelId="{D86458D7-C637-484D-9D12-86783F30AEBA}" type="sibTrans" cxnId="{464BAE5B-AB0E-4863-8C7D-F8D98258AAF5}">
      <dgm:prSet/>
      <dgm:spPr/>
      <dgm:t>
        <a:bodyPr/>
        <a:lstStyle/>
        <a:p>
          <a:endParaRPr lang="en-MT"/>
        </a:p>
      </dgm:t>
    </dgm:pt>
    <dgm:pt modelId="{5C9F7B64-0314-461A-B46F-87A3FFCE33E8}" type="pres">
      <dgm:prSet presAssocID="{FD712B84-CB48-43B8-B01E-83C82C950ACB}" presName="linear" presStyleCnt="0">
        <dgm:presLayoutVars>
          <dgm:animLvl val="lvl"/>
          <dgm:resizeHandles val="exact"/>
        </dgm:presLayoutVars>
      </dgm:prSet>
      <dgm:spPr/>
    </dgm:pt>
    <dgm:pt modelId="{B59B8E28-044E-4E4E-9F5A-F7BDA38C83C2}" type="pres">
      <dgm:prSet presAssocID="{5CC56FE2-FE56-43F7-BDA9-7FE7D8C456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16F385-2E48-4315-BE0C-CC748EAF6132}" type="pres">
      <dgm:prSet presAssocID="{EC1C4E8C-67E8-46EB-A611-3289B7C106DE}" presName="spacer" presStyleCnt="0"/>
      <dgm:spPr/>
    </dgm:pt>
    <dgm:pt modelId="{507F05A2-CD97-449D-96C7-BF827DFAE7C0}" type="pres">
      <dgm:prSet presAssocID="{28008400-2C13-4809-8E77-E304FC4617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7DCEA9-F418-42FF-9A20-2233C8BBEC1A}" type="pres">
      <dgm:prSet presAssocID="{581E1395-7DC4-4971-A1AF-5E29C9E8451F}" presName="spacer" presStyleCnt="0"/>
      <dgm:spPr/>
    </dgm:pt>
    <dgm:pt modelId="{E0010B18-5A05-4BB9-B1A4-94D2CA89F23F}" type="pres">
      <dgm:prSet presAssocID="{78F422DF-EB3F-404A-B563-1724969723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982675-0052-42B2-9787-E5DCBD746704}" type="pres">
      <dgm:prSet presAssocID="{490F8C6D-5D03-49AC-9E7B-57894DC90E41}" presName="spacer" presStyleCnt="0"/>
      <dgm:spPr/>
    </dgm:pt>
    <dgm:pt modelId="{37E0C7B9-1EBA-4A1A-AAC4-5CEA51B34703}" type="pres">
      <dgm:prSet presAssocID="{1DAF9EE2-1D26-46F4-8DB7-EEF0D87D3A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E34014-73A5-48CE-81EC-DC02BFC2B231}" srcId="{FD712B84-CB48-43B8-B01E-83C82C950ACB}" destId="{5CC56FE2-FE56-43F7-BDA9-7FE7D8C45668}" srcOrd="0" destOrd="0" parTransId="{ECE34B58-226D-4923-8126-EC4BCE5792FF}" sibTransId="{EC1C4E8C-67E8-46EB-A611-3289B7C106DE}"/>
    <dgm:cxn modelId="{A8BF1416-F41A-4D6B-964A-B510B812EDF7}" type="presOf" srcId="{78F422DF-EB3F-404A-B563-17249697233C}" destId="{E0010B18-5A05-4BB9-B1A4-94D2CA89F23F}" srcOrd="0" destOrd="0" presId="urn:microsoft.com/office/officeart/2005/8/layout/vList2"/>
    <dgm:cxn modelId="{D7CAD12B-67AE-445C-A33C-C364FD002A55}" srcId="{FD712B84-CB48-43B8-B01E-83C82C950ACB}" destId="{28008400-2C13-4809-8E77-E304FC46177C}" srcOrd="1" destOrd="0" parTransId="{AFE02072-50B0-4795-B2F2-20B520524A6A}" sibTransId="{581E1395-7DC4-4971-A1AF-5E29C9E8451F}"/>
    <dgm:cxn modelId="{02FACE2C-6854-443C-A4F5-3468D2DF8D78}" type="presOf" srcId="{28008400-2C13-4809-8E77-E304FC46177C}" destId="{507F05A2-CD97-449D-96C7-BF827DFAE7C0}" srcOrd="0" destOrd="0" presId="urn:microsoft.com/office/officeart/2005/8/layout/vList2"/>
    <dgm:cxn modelId="{464BAE5B-AB0E-4863-8C7D-F8D98258AAF5}" srcId="{FD712B84-CB48-43B8-B01E-83C82C950ACB}" destId="{1DAF9EE2-1D26-46F4-8DB7-EEF0D87D3A86}" srcOrd="3" destOrd="0" parTransId="{4F300EDA-0F53-4084-8D1C-43E39C6087CD}" sibTransId="{D86458D7-C637-484D-9D12-86783F30AEBA}"/>
    <dgm:cxn modelId="{2816527F-C6F6-4951-A58E-1FAFE0050EBF}" type="presOf" srcId="{1DAF9EE2-1D26-46F4-8DB7-EEF0D87D3A86}" destId="{37E0C7B9-1EBA-4A1A-AAC4-5CEA51B34703}" srcOrd="0" destOrd="0" presId="urn:microsoft.com/office/officeart/2005/8/layout/vList2"/>
    <dgm:cxn modelId="{4C4E4F93-254E-401A-8522-04D3FA65FF3D}" srcId="{FD712B84-CB48-43B8-B01E-83C82C950ACB}" destId="{78F422DF-EB3F-404A-B563-17249697233C}" srcOrd="2" destOrd="0" parTransId="{E55FCF85-11D2-4474-B831-1165E97627C6}" sibTransId="{490F8C6D-5D03-49AC-9E7B-57894DC90E41}"/>
    <dgm:cxn modelId="{3EF9BBA9-6532-4229-B387-488C83F9A798}" type="presOf" srcId="{FD712B84-CB48-43B8-B01E-83C82C950ACB}" destId="{5C9F7B64-0314-461A-B46F-87A3FFCE33E8}" srcOrd="0" destOrd="0" presId="urn:microsoft.com/office/officeart/2005/8/layout/vList2"/>
    <dgm:cxn modelId="{7C23C8F4-A42D-44ED-8185-C7AD6F9AD0D0}" type="presOf" srcId="{5CC56FE2-FE56-43F7-BDA9-7FE7D8C45668}" destId="{B59B8E28-044E-4E4E-9F5A-F7BDA38C83C2}" srcOrd="0" destOrd="0" presId="urn:microsoft.com/office/officeart/2005/8/layout/vList2"/>
    <dgm:cxn modelId="{0ADC47A7-8123-4FCE-AD34-2FC82CC1C3F5}" type="presParOf" srcId="{5C9F7B64-0314-461A-B46F-87A3FFCE33E8}" destId="{B59B8E28-044E-4E4E-9F5A-F7BDA38C83C2}" srcOrd="0" destOrd="0" presId="urn:microsoft.com/office/officeart/2005/8/layout/vList2"/>
    <dgm:cxn modelId="{1542896D-E810-4AA2-ADE6-FEA18AC48F97}" type="presParOf" srcId="{5C9F7B64-0314-461A-B46F-87A3FFCE33E8}" destId="{B516F385-2E48-4315-BE0C-CC748EAF6132}" srcOrd="1" destOrd="0" presId="urn:microsoft.com/office/officeart/2005/8/layout/vList2"/>
    <dgm:cxn modelId="{7CFC9348-597D-45D0-B0CF-F29FBF576C73}" type="presParOf" srcId="{5C9F7B64-0314-461A-B46F-87A3FFCE33E8}" destId="{507F05A2-CD97-449D-96C7-BF827DFAE7C0}" srcOrd="2" destOrd="0" presId="urn:microsoft.com/office/officeart/2005/8/layout/vList2"/>
    <dgm:cxn modelId="{B83E04E8-0293-4DD7-AD99-6E9C058C51DA}" type="presParOf" srcId="{5C9F7B64-0314-461A-B46F-87A3FFCE33E8}" destId="{E57DCEA9-F418-42FF-9A20-2233C8BBEC1A}" srcOrd="3" destOrd="0" presId="urn:microsoft.com/office/officeart/2005/8/layout/vList2"/>
    <dgm:cxn modelId="{67A18816-6B44-4C55-A0F9-7DAD4D2521A8}" type="presParOf" srcId="{5C9F7B64-0314-461A-B46F-87A3FFCE33E8}" destId="{E0010B18-5A05-4BB9-B1A4-94D2CA89F23F}" srcOrd="4" destOrd="0" presId="urn:microsoft.com/office/officeart/2005/8/layout/vList2"/>
    <dgm:cxn modelId="{DE11FFB2-30DF-49C0-A12B-769A50ED6938}" type="presParOf" srcId="{5C9F7B64-0314-461A-B46F-87A3FFCE33E8}" destId="{19982675-0052-42B2-9787-E5DCBD746704}" srcOrd="5" destOrd="0" presId="urn:microsoft.com/office/officeart/2005/8/layout/vList2"/>
    <dgm:cxn modelId="{133798A6-F82D-434F-922B-5C0FE34464D0}" type="presParOf" srcId="{5C9F7B64-0314-461A-B46F-87A3FFCE33E8}" destId="{37E0C7B9-1EBA-4A1A-AAC4-5CEA51B347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7E42E-7D87-45AE-8040-432AB1EE515E}">
      <dsp:nvSpPr>
        <dsp:cNvPr id="0" name=""/>
        <dsp:cNvSpPr/>
      </dsp:nvSpPr>
      <dsp:spPr>
        <a:xfrm>
          <a:off x="0" y="467633"/>
          <a:ext cx="11429516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Keep you phone in hand to take pictures of QR Codes</a:t>
          </a:r>
        </a:p>
      </dsp:txBody>
      <dsp:txXfrm>
        <a:off x="45235" y="512868"/>
        <a:ext cx="11339046" cy="836170"/>
      </dsp:txXfrm>
    </dsp:sp>
    <dsp:sp modelId="{15573CE5-2412-46D3-A704-218AA05BCEB9}">
      <dsp:nvSpPr>
        <dsp:cNvPr id="0" name=""/>
        <dsp:cNvSpPr/>
      </dsp:nvSpPr>
      <dsp:spPr>
        <a:xfrm>
          <a:off x="0" y="1497953"/>
          <a:ext cx="11429516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 dirty="0"/>
            <a:t>Take notes of the questions to ask at the end</a:t>
          </a:r>
        </a:p>
      </dsp:txBody>
      <dsp:txXfrm>
        <a:off x="45235" y="1543188"/>
        <a:ext cx="11339046" cy="836170"/>
      </dsp:txXfrm>
    </dsp:sp>
    <dsp:sp modelId="{C07E6E97-4796-404D-B769-B12492E8BC46}">
      <dsp:nvSpPr>
        <dsp:cNvPr id="0" name=""/>
        <dsp:cNvSpPr/>
      </dsp:nvSpPr>
      <dsp:spPr>
        <a:xfrm>
          <a:off x="0" y="2528273"/>
          <a:ext cx="11429516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 dirty="0"/>
            <a:t>Most Images were AI generated</a:t>
          </a:r>
        </a:p>
      </dsp:txBody>
      <dsp:txXfrm>
        <a:off x="45235" y="2573508"/>
        <a:ext cx="11339046" cy="836170"/>
      </dsp:txXfrm>
    </dsp:sp>
    <dsp:sp modelId="{9A1CA5D9-B9AB-420A-8D76-6A9618987440}">
      <dsp:nvSpPr>
        <dsp:cNvPr id="0" name=""/>
        <dsp:cNvSpPr/>
      </dsp:nvSpPr>
      <dsp:spPr>
        <a:xfrm>
          <a:off x="0" y="3558593"/>
          <a:ext cx="11429516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600" kern="1200"/>
            <a:t>Embrace the Journey</a:t>
          </a:r>
        </a:p>
      </dsp:txBody>
      <dsp:txXfrm>
        <a:off x="45235" y="3603828"/>
        <a:ext cx="11339046" cy="83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B8E28-044E-4E4E-9F5A-F7BDA38C83C2}">
      <dsp:nvSpPr>
        <dsp:cNvPr id="0" name=""/>
        <dsp:cNvSpPr/>
      </dsp:nvSpPr>
      <dsp:spPr>
        <a:xfrm>
          <a:off x="0" y="746633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Assistants were quickly replaced</a:t>
          </a:r>
        </a:p>
      </dsp:txBody>
      <dsp:txXfrm>
        <a:off x="38952" y="785585"/>
        <a:ext cx="11351612" cy="720036"/>
      </dsp:txXfrm>
    </dsp:sp>
    <dsp:sp modelId="{507F05A2-CD97-449D-96C7-BF827DFAE7C0}">
      <dsp:nvSpPr>
        <dsp:cNvPr id="0" name=""/>
        <dsp:cNvSpPr/>
      </dsp:nvSpPr>
      <dsp:spPr>
        <a:xfrm>
          <a:off x="0" y="1633853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The new Fashion: Agents</a:t>
          </a:r>
        </a:p>
      </dsp:txBody>
      <dsp:txXfrm>
        <a:off x="38952" y="1672805"/>
        <a:ext cx="11351612" cy="720036"/>
      </dsp:txXfrm>
    </dsp:sp>
    <dsp:sp modelId="{E0010B18-5A05-4BB9-B1A4-94D2CA89F23F}">
      <dsp:nvSpPr>
        <dsp:cNvPr id="0" name=""/>
        <dsp:cNvSpPr/>
      </dsp:nvSpPr>
      <dsp:spPr>
        <a:xfrm>
          <a:off x="0" y="2521073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They are assistants with a new name, because they do the same</a:t>
          </a:r>
        </a:p>
      </dsp:txBody>
      <dsp:txXfrm>
        <a:off x="38952" y="2560025"/>
        <a:ext cx="11351612" cy="720036"/>
      </dsp:txXfrm>
    </dsp:sp>
    <dsp:sp modelId="{37E0C7B9-1EBA-4A1A-AAC4-5CEA51B34703}">
      <dsp:nvSpPr>
        <dsp:cNvPr id="0" name=""/>
        <dsp:cNvSpPr/>
      </dsp:nvSpPr>
      <dsp:spPr>
        <a:xfrm>
          <a:off x="0" y="3408293"/>
          <a:ext cx="11429516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100" kern="1200"/>
            <a:t>They are an upgrade, because they have new features</a:t>
          </a:r>
        </a:p>
      </dsp:txBody>
      <dsp:txXfrm>
        <a:off x="38952" y="3447245"/>
        <a:ext cx="11351612" cy="720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00E69-4D7A-453C-B031-C2B638A8256F}" type="datetimeFigureOut">
              <a:rPr lang="en-MT" smtClean="0"/>
              <a:t>19/09/2025</a:t>
            </a:fld>
            <a:endParaRPr lang="en-M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CB22-8267-4C49-9632-96288B219480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12888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In the beginning, there was LLM, and it was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5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790215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20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57269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Assistants can be linked to actions and can take actions when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22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38998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The evolution was ramified: LLMs evolved in parallel to flows and to assistants</a:t>
            </a:r>
            <a:br>
              <a:rPr lang="en-MT" dirty="0"/>
            </a:br>
            <a:br>
              <a:rPr lang="en-MT" dirty="0"/>
            </a:br>
            <a:r>
              <a:rPr lang="en-MT" dirty="0" err="1"/>
              <a:t>Assistants</a:t>
            </a:r>
            <a:r>
              <a:rPr lang="en-MT" dirty="0"/>
              <a:t> may have the capability to replace flows,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23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879907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26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85649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33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70458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We  learned how to make LLM private – each one has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7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84860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But LLM can’t ingest and process all the company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8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60276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We need to search the relevant data for LLM – but it can’t be a simple search, it needs to be a powerful, semantic search – comes the vector search into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9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36401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T" dirty="0"/>
              <a:t>Words are transformed in numbers mathematically representing their meaning – This mathematical core makes the LLM powerful</a:t>
            </a:r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10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680620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T" dirty="0"/>
              <a:t>RAG comes into play – an architecture to use LLM over our private data with accelerators which allow us to put everything in place in 10 minutes</a:t>
            </a:r>
          </a:p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11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20125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12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58434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16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561074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CB22-8267-4C49-9632-96288B219480}" type="slidenum">
              <a:rPr lang="en-MT" smtClean="0"/>
              <a:t>17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92377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8852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824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1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2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116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246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01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96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85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17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62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330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479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166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460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353113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4301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36775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66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75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313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10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42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21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3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1344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05321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615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67370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16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190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54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7040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2302982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151870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054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39426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13108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069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4056393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2547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5670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16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66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7080-F662-498E-A01B-D06165F4A45A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767081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7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EA2-ADA1-4EF0-94CF-6FDBD9FFC25B}" type="datetimeFigureOut">
              <a:rPr lang="en-MT" smtClean="0"/>
              <a:t>19/09/2025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17080-F662-498E-A01B-D06165F4A45A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819226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36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16416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5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79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878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73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944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909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66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6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9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954112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46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95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9011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04555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8233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1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1155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80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0447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66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6369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903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70330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525499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011816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24704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74241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657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45749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90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097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052381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4462236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9853690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1329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30919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152370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026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75749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06222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79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15794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70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05212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608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81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96555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702441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330475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0768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92066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17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80530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264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8769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318261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0397839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64813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03252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231242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215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397128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234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8839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44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97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stanik.com/2020/09/09/how-to-build-and-provision-azure-cognitive-search-service-in-20-minutes/comment-page-1/" TargetMode="External"/><Relationship Id="rId13" Type="http://schemas.openxmlformats.org/officeDocument/2006/relationships/image" Target="../media/image57.Default"/><Relationship Id="rId18" Type="http://schemas.openxmlformats.org/officeDocument/2006/relationships/hyperlink" Target="https://svg-i649.blogspot.com/2021/04/svg-online-128-svg-images-file.html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4.jpg"/><Relationship Id="rId12" Type="http://schemas.openxmlformats.org/officeDocument/2006/relationships/hyperlink" Target="https://www.pngitem.com/middle/bxhhmw_openai-logo-openai-logo-elon-musk-hd-png/" TargetMode="External"/><Relationship Id="rId17" Type="http://schemas.openxmlformats.org/officeDocument/2006/relationships/image" Target="../media/image59.jp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ww.vecteezy.com/vector-art/422489-vector-documents-icon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arketplace.visualstudio.com/items?itemName=ms-azuretools.vscode-azurestorage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Default"/><Relationship Id="rId15" Type="http://schemas.openxmlformats.org/officeDocument/2006/relationships/image" Target="../media/image58.jpeg"/><Relationship Id="rId10" Type="http://schemas.openxmlformats.org/officeDocument/2006/relationships/hyperlink" Target="https://thats-it-code.com/azure/how-to-use-form-recognizer-to-extract-items-from-receipt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s://azure.microsoft.com/en-us/services/functions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s://marketplace.visualstudio.com/items?itemName=ms-azuretools.vscode-azureappserv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3CA5BCE-2CD7-7899-FBC9-D7C6E0D301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C671B3-94D9-BC48-5636-540EFDB9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The AI Journey: From Models to Agents at Work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427793531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ord2Vec Embeddings | Data Mining">
            <a:extLst>
              <a:ext uri="{FF2B5EF4-FFF2-40B4-BE49-F238E27FC236}">
                <a16:creationId xmlns:a16="http://schemas.microsoft.com/office/drawing/2014/main" id="{EC7F753B-CE5D-AE1D-8784-72A5A582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681"/>
            <a:ext cx="9423062" cy="45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CCDFB-E564-706D-8FB7-AC37B92F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11" y="0"/>
            <a:ext cx="2837189" cy="28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8A1683F6-94E0-B958-3CDF-32410375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825" r="13447"/>
          <a:stretch/>
        </p:blipFill>
        <p:spPr>
          <a:xfrm>
            <a:off x="3046070" y="2522716"/>
            <a:ext cx="1271930" cy="893585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blue and white rectangular object with white stripes&#10;&#10;Description automatically generated with medium confidence">
            <a:extLst>
              <a:ext uri="{FF2B5EF4-FFF2-40B4-BE49-F238E27FC236}">
                <a16:creationId xmlns:a16="http://schemas.microsoft.com/office/drawing/2014/main" id="{46802AD7-6B42-5381-B870-E51AE262D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6400" y="2498725"/>
            <a:ext cx="914400" cy="914400"/>
          </a:xfrm>
          <a:prstGeom prst="rect">
            <a:avLst/>
          </a:prstGeom>
          <a:ln>
            <a:noFill/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F3F37-B98F-6906-E01B-AD769B84EB3F}"/>
              </a:ext>
            </a:extLst>
          </p:cNvPr>
          <p:cNvCxnSpPr>
            <a:stCxn id="5" idx="0"/>
            <a:endCxn id="12" idx="2"/>
          </p:cNvCxnSpPr>
          <p:nvPr/>
        </p:nvCxnSpPr>
        <p:spPr>
          <a:xfrm flipH="1" flipV="1">
            <a:off x="863600" y="3413125"/>
            <a:ext cx="1270000" cy="1235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63EEF3-3619-E4B3-AB78-3FBB0FF62985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2133601" y="3416300"/>
            <a:ext cx="1548435" cy="1231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magnifying glass over a brain&#10;&#10;Description automatically generated">
            <a:extLst>
              <a:ext uri="{FF2B5EF4-FFF2-40B4-BE49-F238E27FC236}">
                <a16:creationId xmlns:a16="http://schemas.microsoft.com/office/drawing/2014/main" id="{5E726839-6292-AD83-8F02-EB4B03BA4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59600" y="2597149"/>
            <a:ext cx="1138969" cy="717551"/>
          </a:xfrm>
          <a:prstGeom prst="rect">
            <a:avLst/>
          </a:prstGeom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781776-CCD8-B855-4EA6-1EC0020C0E7A}"/>
              </a:ext>
            </a:extLst>
          </p:cNvPr>
          <p:cNvGrpSpPr/>
          <p:nvPr/>
        </p:nvGrpSpPr>
        <p:grpSpPr>
          <a:xfrm>
            <a:off x="1363047" y="257593"/>
            <a:ext cx="2318989" cy="2265123"/>
            <a:chOff x="1363047" y="257593"/>
            <a:chExt cx="2318989" cy="22651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1F6563-76B9-F78A-CDEB-E7E8EC6DB953}"/>
                </a:ext>
              </a:extLst>
            </p:cNvPr>
            <p:cNvCxnSpPr>
              <a:stCxn id="10" idx="0"/>
              <a:endCxn id="18" idx="2"/>
            </p:cNvCxnSpPr>
            <p:nvPr/>
          </p:nvCxnSpPr>
          <p:spPr>
            <a:xfrm flipH="1" flipV="1">
              <a:off x="2327093" y="1451989"/>
              <a:ext cx="1354943" cy="10707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A97CF6D-723C-A061-5142-0176C52E5DD6}"/>
                </a:ext>
              </a:extLst>
            </p:cNvPr>
            <p:cNvGrpSpPr/>
            <p:nvPr/>
          </p:nvGrpSpPr>
          <p:grpSpPr>
            <a:xfrm>
              <a:off x="1363047" y="257593"/>
              <a:ext cx="1726754" cy="1194396"/>
              <a:chOff x="2044570" y="386388"/>
              <a:chExt cx="2590131" cy="1791594"/>
            </a:xfrm>
          </p:grpSpPr>
          <p:pic>
            <p:nvPicPr>
              <p:cNvPr id="18" name="Picture 17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6B9DB618-6745-7538-2BF1-9F24453B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 l="15651" r="15269"/>
              <a:stretch/>
            </p:blipFill>
            <p:spPr>
              <a:xfrm>
                <a:off x="2714078" y="837605"/>
                <a:ext cx="1553122" cy="1340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FD6CC-18EB-BC1C-B449-D35F1EA6B61C}"/>
                  </a:ext>
                </a:extLst>
              </p:cNvPr>
              <p:cNvSpPr txBox="1"/>
              <p:nvPr/>
            </p:nvSpPr>
            <p:spPr>
              <a:xfrm>
                <a:off x="2044570" y="386388"/>
                <a:ext cx="2590131" cy="35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MT" sz="933" dirty="0">
                    <a:solidFill>
                      <a:schemeClr val="tx1"/>
                    </a:solidFill>
                  </a:rPr>
                  <a:t>Azure Document Intelligence</a:t>
                </a:r>
                <a:endParaRPr lang="en-US" sz="933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DF0C8-B87E-8874-D89E-B52047F2A922}"/>
              </a:ext>
            </a:extLst>
          </p:cNvPr>
          <p:cNvGrpSpPr/>
          <p:nvPr/>
        </p:nvGrpSpPr>
        <p:grpSpPr>
          <a:xfrm>
            <a:off x="3682035" y="213419"/>
            <a:ext cx="1675396" cy="2265123"/>
            <a:chOff x="3682035" y="213419"/>
            <a:chExt cx="1675396" cy="226512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C67E58-06B2-1306-D940-DD496B66D09C}"/>
                </a:ext>
              </a:extLst>
            </p:cNvPr>
            <p:cNvCxnSpPr>
              <a:stCxn id="10" idx="0"/>
              <a:endCxn id="20" idx="2"/>
            </p:cNvCxnSpPr>
            <p:nvPr/>
          </p:nvCxnSpPr>
          <p:spPr>
            <a:xfrm flipV="1">
              <a:off x="3682035" y="1452637"/>
              <a:ext cx="1153672" cy="1025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45B86EB-FF51-BE1F-26AE-9D3EB9C7B431}"/>
                </a:ext>
              </a:extLst>
            </p:cNvPr>
            <p:cNvGrpSpPr/>
            <p:nvPr/>
          </p:nvGrpSpPr>
          <p:grpSpPr>
            <a:xfrm>
              <a:off x="4199741" y="213419"/>
              <a:ext cx="1157690" cy="1239218"/>
              <a:chOff x="6299613" y="386388"/>
              <a:chExt cx="1736535" cy="1858827"/>
            </a:xfrm>
          </p:grpSpPr>
          <p:pic>
            <p:nvPicPr>
              <p:cNvPr id="20" name="Picture 19" descr="A logo with a circular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B7BBD1A-BB72-3F1E-3FFE-74FADCFA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6477000" y="876300"/>
                <a:ext cx="1553122" cy="13689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A642AC-A0D6-2034-B633-DB912BF368BF}"/>
                  </a:ext>
                </a:extLst>
              </p:cNvPr>
              <p:cNvSpPr txBox="1"/>
              <p:nvPr/>
            </p:nvSpPr>
            <p:spPr>
              <a:xfrm>
                <a:off x="6299613" y="386388"/>
                <a:ext cx="1736535" cy="35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MT" sz="933" dirty="0">
                    <a:solidFill>
                      <a:schemeClr val="tx1"/>
                    </a:solidFill>
                  </a:rPr>
                  <a:t>Embedding Model</a:t>
                </a:r>
                <a:endParaRPr lang="en-US" sz="933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E24037-6872-AAD5-546B-F973B42F3607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4318000" y="2955925"/>
            <a:ext cx="2641600" cy="13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367-F2EA-C58B-96CA-071CBA2486F9}"/>
              </a:ext>
            </a:extLst>
          </p:cNvPr>
          <p:cNvSpPr txBox="1"/>
          <p:nvPr/>
        </p:nvSpPr>
        <p:spPr>
          <a:xfrm>
            <a:off x="4953965" y="3068148"/>
            <a:ext cx="1369670" cy="235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T" sz="933" dirty="0">
                <a:solidFill>
                  <a:schemeClr val="tx1"/>
                </a:solidFill>
              </a:rPr>
              <a:t>Data + Embeddings</a:t>
            </a:r>
            <a:endParaRPr lang="en-US" sz="933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4CC723-B613-D026-6B4D-A4934392D840}"/>
              </a:ext>
            </a:extLst>
          </p:cNvPr>
          <p:cNvGrpSpPr/>
          <p:nvPr/>
        </p:nvGrpSpPr>
        <p:grpSpPr>
          <a:xfrm>
            <a:off x="1320800" y="2649464"/>
            <a:ext cx="1725270" cy="320044"/>
            <a:chOff x="1320800" y="2649464"/>
            <a:chExt cx="1725270" cy="32004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3E54EDC-4636-82BC-72E1-84E27A3EA7C9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>
              <a:off x="1320800" y="2955925"/>
              <a:ext cx="1725270" cy="13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E95FF8-39E4-E582-BDAF-CD90F191A103}"/>
                </a:ext>
              </a:extLst>
            </p:cNvPr>
            <p:cNvSpPr txBox="1"/>
            <p:nvPr/>
          </p:nvSpPr>
          <p:spPr>
            <a:xfrm>
              <a:off x="1527313" y="2649464"/>
              <a:ext cx="1471270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Trigger + Document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DB600-61FB-F9CF-B791-690FB083E895}"/>
              </a:ext>
            </a:extLst>
          </p:cNvPr>
          <p:cNvGrpSpPr/>
          <p:nvPr/>
        </p:nvGrpSpPr>
        <p:grpSpPr>
          <a:xfrm>
            <a:off x="9896293" y="2159000"/>
            <a:ext cx="1035415" cy="1276325"/>
            <a:chOff x="14844439" y="3238500"/>
            <a:chExt cx="1553122" cy="1914488"/>
          </a:xfrm>
        </p:grpSpPr>
        <p:pic>
          <p:nvPicPr>
            <p:cNvPr id="36" name="Picture 35" descr="A logo with a circular design&#10;&#10;Description automatically generated with medium confidence">
              <a:extLst>
                <a:ext uri="{FF2B5EF4-FFF2-40B4-BE49-F238E27FC236}">
                  <a16:creationId xmlns:a16="http://schemas.microsoft.com/office/drawing/2014/main" id="{C96450E9-5EF5-20C4-6937-D37BAFFF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14844439" y="3784073"/>
              <a:ext cx="1553122" cy="1368915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DCE8A5-513D-8193-5E43-ACF9B53F731E}"/>
                </a:ext>
              </a:extLst>
            </p:cNvPr>
            <p:cNvSpPr txBox="1"/>
            <p:nvPr/>
          </p:nvSpPr>
          <p:spPr>
            <a:xfrm>
              <a:off x="15009806" y="3238500"/>
              <a:ext cx="1380667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Open AI RAG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CFDF04-A528-6489-C6DC-F325737F44A7}"/>
              </a:ext>
            </a:extLst>
          </p:cNvPr>
          <p:cNvGrpSpPr/>
          <p:nvPr/>
        </p:nvGrpSpPr>
        <p:grpSpPr>
          <a:xfrm>
            <a:off x="10414000" y="3435325"/>
            <a:ext cx="768770" cy="1517675"/>
            <a:chOff x="10414000" y="3435325"/>
            <a:chExt cx="768770" cy="151767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8076D4-FF52-2F2E-5C7B-3D0848EA21CD}"/>
                </a:ext>
              </a:extLst>
            </p:cNvPr>
            <p:cNvCxnSpPr>
              <a:stCxn id="6" idx="0"/>
              <a:endCxn id="36" idx="2"/>
            </p:cNvCxnSpPr>
            <p:nvPr/>
          </p:nvCxnSpPr>
          <p:spPr>
            <a:xfrm flipV="1">
              <a:off x="10414000" y="3435325"/>
              <a:ext cx="0" cy="1517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A640FE-FAF0-8BF3-E8A9-F119D2C59006}"/>
                </a:ext>
              </a:extLst>
            </p:cNvPr>
            <p:cNvSpPr txBox="1"/>
            <p:nvPr/>
          </p:nvSpPr>
          <p:spPr>
            <a:xfrm>
              <a:off x="10515600" y="4292600"/>
              <a:ext cx="667170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Question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B8FD5-F55A-EF58-8F75-8DCB8C1D311C}"/>
              </a:ext>
            </a:extLst>
          </p:cNvPr>
          <p:cNvGrpSpPr/>
          <p:nvPr/>
        </p:nvGrpSpPr>
        <p:grpSpPr>
          <a:xfrm>
            <a:off x="8098570" y="2641743"/>
            <a:ext cx="1797723" cy="337278"/>
            <a:chOff x="8098570" y="2641743"/>
            <a:chExt cx="1797723" cy="33727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E3778DC-4A44-59F3-4D77-2BFA9663F983}"/>
                </a:ext>
              </a:extLst>
            </p:cNvPr>
            <p:cNvCxnSpPr>
              <a:stCxn id="36" idx="1"/>
              <a:endCxn id="26" idx="3"/>
            </p:cNvCxnSpPr>
            <p:nvPr/>
          </p:nvCxnSpPr>
          <p:spPr>
            <a:xfrm flipH="1" flipV="1">
              <a:off x="8098570" y="2955925"/>
              <a:ext cx="1797723" cy="23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CA30A8-D27A-7BD3-CBDB-CECCFCE0EF88}"/>
                </a:ext>
              </a:extLst>
            </p:cNvPr>
            <p:cNvSpPr txBox="1"/>
            <p:nvPr/>
          </p:nvSpPr>
          <p:spPr>
            <a:xfrm>
              <a:off x="8537947" y="2641743"/>
              <a:ext cx="894797" cy="235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Index Search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ACD19F7-13C6-ECDC-FCCB-53CABB1BA90D}"/>
              </a:ext>
            </a:extLst>
          </p:cNvPr>
          <p:cNvGrpSpPr/>
          <p:nvPr/>
        </p:nvGrpSpPr>
        <p:grpSpPr>
          <a:xfrm>
            <a:off x="1676400" y="4648199"/>
            <a:ext cx="914400" cy="1208877"/>
            <a:chOff x="2514600" y="6972300"/>
            <a:chExt cx="1371600" cy="1813316"/>
          </a:xfrm>
        </p:grpSpPr>
        <p:pic>
          <p:nvPicPr>
            <p:cNvPr id="5" name="Picture 4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93839351-ABEB-496E-500F-B5990759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514600" y="6972300"/>
              <a:ext cx="1371600" cy="13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9A9543-00D0-69E5-44D5-B13465060EE6}"/>
                </a:ext>
              </a:extLst>
            </p:cNvPr>
            <p:cNvSpPr txBox="1"/>
            <p:nvPr/>
          </p:nvSpPr>
          <p:spPr>
            <a:xfrm>
              <a:off x="2713439" y="8431769"/>
              <a:ext cx="979115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Backend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2105D1C-1BB4-1CD9-FE2D-271ED146F1FD}"/>
              </a:ext>
            </a:extLst>
          </p:cNvPr>
          <p:cNvGrpSpPr/>
          <p:nvPr/>
        </p:nvGrpSpPr>
        <p:grpSpPr>
          <a:xfrm>
            <a:off x="9956800" y="4952999"/>
            <a:ext cx="914400" cy="1216284"/>
            <a:chOff x="14935200" y="7429500"/>
            <a:chExt cx="1371600" cy="1824426"/>
          </a:xfrm>
        </p:grpSpPr>
        <p:pic>
          <p:nvPicPr>
            <p:cNvPr id="6" name="Picture 5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C36FD84A-7EC3-DB51-50DB-FF8184BFC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14935200" y="7429500"/>
              <a:ext cx="1371600" cy="13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10F33D-D058-B585-3EA9-056DE96E8709}"/>
                </a:ext>
              </a:extLst>
            </p:cNvPr>
            <p:cNvSpPr txBox="1"/>
            <p:nvPr/>
          </p:nvSpPr>
          <p:spPr>
            <a:xfrm>
              <a:off x="15134039" y="8900079"/>
              <a:ext cx="1003160" cy="353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MT" sz="933" dirty="0">
                  <a:solidFill>
                    <a:schemeClr val="tx1"/>
                  </a:solidFill>
                </a:rPr>
                <a:t>Frontend</a:t>
              </a:r>
              <a:endParaRPr lang="en-US" sz="93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C5359A-F682-2DD3-E15D-A38F6FEEE899}"/>
              </a:ext>
            </a:extLst>
          </p:cNvPr>
          <p:cNvGrpSpPr/>
          <p:nvPr/>
        </p:nvGrpSpPr>
        <p:grpSpPr>
          <a:xfrm>
            <a:off x="731816" y="5105400"/>
            <a:ext cx="944584" cy="1536513"/>
            <a:chOff x="731816" y="5105400"/>
            <a:chExt cx="944584" cy="1536513"/>
          </a:xfrm>
        </p:grpSpPr>
        <p:pic>
          <p:nvPicPr>
            <p:cNvPr id="66" name="Picture 65" descr="A yellow and blue paper&#10;&#10;Description automatically generated">
              <a:extLst>
                <a:ext uri="{FF2B5EF4-FFF2-40B4-BE49-F238E27FC236}">
                  <a16:creationId xmlns:a16="http://schemas.microsoft.com/office/drawing/2014/main" id="{63777AF6-A587-2C0D-C662-146F31C4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731816" y="6070599"/>
              <a:ext cx="571314" cy="57131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280DCB6-82F8-3321-F69F-509ADA4BD633}"/>
                </a:ext>
              </a:extLst>
            </p:cNvPr>
            <p:cNvCxnSpPr>
              <a:stCxn id="66" idx="0"/>
              <a:endCxn id="5" idx="1"/>
            </p:cNvCxnSpPr>
            <p:nvPr/>
          </p:nvCxnSpPr>
          <p:spPr>
            <a:xfrm flipV="1">
              <a:off x="1017473" y="5105400"/>
              <a:ext cx="658927" cy="9651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8A75D-B3A0-3FA2-1394-FEB15DC599CB}"/>
              </a:ext>
            </a:extLst>
          </p:cNvPr>
          <p:cNvGrpSpPr/>
          <p:nvPr/>
        </p:nvGrpSpPr>
        <p:grpSpPr>
          <a:xfrm>
            <a:off x="2590800" y="5105400"/>
            <a:ext cx="811237" cy="1530811"/>
            <a:chOff x="2590800" y="5105400"/>
            <a:chExt cx="811237" cy="1530811"/>
          </a:xfrm>
        </p:grpSpPr>
        <p:pic>
          <p:nvPicPr>
            <p:cNvPr id="68" name="Picture 67" descr="A black and white globe with a white text&#10;&#10;Description automatically generated">
              <a:extLst>
                <a:ext uri="{FF2B5EF4-FFF2-40B4-BE49-F238E27FC236}">
                  <a16:creationId xmlns:a16="http://schemas.microsoft.com/office/drawing/2014/main" id="{45958533-B48E-397B-D3C3-47A44651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2830723" y="6059263"/>
              <a:ext cx="571314" cy="57694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54F2FFA-5E47-3FC6-1CE7-D56B51F2EA2F}"/>
                </a:ext>
              </a:extLst>
            </p:cNvPr>
            <p:cNvCxnSpPr>
              <a:stCxn id="68" idx="0"/>
              <a:endCxn id="5" idx="3"/>
            </p:cNvCxnSpPr>
            <p:nvPr/>
          </p:nvCxnSpPr>
          <p:spPr>
            <a:xfrm flipH="1" flipV="1">
              <a:off x="2590800" y="5105400"/>
              <a:ext cx="525580" cy="953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C024B42-D690-86DE-BC6B-8FB1C326CFA0}"/>
              </a:ext>
            </a:extLst>
          </p:cNvPr>
          <p:cNvSpPr txBox="1"/>
          <p:nvPr/>
        </p:nvSpPr>
        <p:spPr>
          <a:xfrm>
            <a:off x="6959600" y="2276949"/>
            <a:ext cx="713657" cy="2358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MT" sz="933" dirty="0">
                <a:solidFill>
                  <a:schemeClr val="tx1"/>
                </a:solidFill>
              </a:rPr>
              <a:t>AI Search</a:t>
            </a:r>
            <a:endParaRPr lang="en-US" sz="933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BCBB80-EA10-7453-D9F8-DDD1CD0C17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89359" y="83768"/>
            <a:ext cx="184810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1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A766-28A2-5A9C-2D49-100D1189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01C6-2BBF-B679-9C19-ACB6B1D3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28D5B-9227-F50C-9266-4A9EEE07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1" y="0"/>
            <a:ext cx="117321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E6598-A3B3-8FC1-362C-4C1CF8533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169" y="4204594"/>
            <a:ext cx="1876687" cy="189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69C1C-B47D-E850-FAE2-2EB11EF0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154"/>
            <a:ext cx="9401175" cy="64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1B147C-7630-E38B-65FB-882CDC48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RAG Demo</a:t>
            </a:r>
          </a:p>
        </p:txBody>
      </p:sp>
    </p:spTree>
    <p:extLst>
      <p:ext uri="{BB962C8B-B14F-4D97-AF65-F5344CB8AC3E}">
        <p14:creationId xmlns:p14="http://schemas.microsoft.com/office/powerpoint/2010/main" val="138309466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rabbit&#10;&#10;AI-generated content may be incorrect.">
            <a:extLst>
              <a:ext uri="{FF2B5EF4-FFF2-40B4-BE49-F238E27FC236}">
                <a16:creationId xmlns:a16="http://schemas.microsoft.com/office/drawing/2014/main" id="{6ABFD7E8-2AB0-51AD-4B67-198CAC92E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576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593A-E6FF-D4C3-9A1F-4C6E09AF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Vector Support</a:t>
            </a:r>
          </a:p>
        </p:txBody>
      </p:sp>
    </p:spTree>
    <p:extLst>
      <p:ext uri="{BB962C8B-B14F-4D97-AF65-F5344CB8AC3E}">
        <p14:creationId xmlns:p14="http://schemas.microsoft.com/office/powerpoint/2010/main" val="18016243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52401-6BDB-C63A-5149-E8990881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RAG is for unstructured data. Structure data works better with NLP –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429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3695-5BEE-BF70-0B63-999D68BD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Microsoft Fabric Data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A8FD5-BCCE-0935-8CED-3272B8149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277"/>
            <a:ext cx="9735387" cy="524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B9E22-63D4-E9D1-3B91-A701FC36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415" y="1420277"/>
            <a:ext cx="1890977" cy="19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C4CD3-9222-825E-2304-57D4735E7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RAG/NLP solutions reproduce like rabbits</a:t>
            </a:r>
          </a:p>
        </p:txBody>
      </p:sp>
    </p:spTree>
    <p:extLst>
      <p:ext uri="{BB962C8B-B14F-4D97-AF65-F5344CB8AC3E}">
        <p14:creationId xmlns:p14="http://schemas.microsoft.com/office/powerpoint/2010/main" val="118039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C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A88FD67-2447-549B-B0DD-1CB4B233A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5235" r="6172" b="6249"/>
          <a:stretch>
            <a:fillRect/>
          </a:stretch>
        </p:blipFill>
        <p:spPr>
          <a:xfrm>
            <a:off x="3419477" y="0"/>
            <a:ext cx="6441034" cy="66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CC96-1F34-2A50-733B-86C9F0EB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About This Session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1A49AD-744C-32EE-D857-5864A318B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03666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2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E7E42E-7D87-45AE-8040-432AB1EE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573CE5-2412-46D3-A704-218AA05BC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7E6E97-4796-404D-B769-B12492E8B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1CA5D9-B9AB-420A-8D76-6A96189874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creenshot of a diagram Description automatically generated">
            <a:extLst>
              <a:ext uri="{FF2B5EF4-FFF2-40B4-BE49-F238E27FC236}">
                <a16:creationId xmlns:a16="http://schemas.microsoft.com/office/drawing/2014/main" id="{1C98A1B2-207E-656F-A26B-932F6112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68" y="0"/>
            <a:ext cx="5019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screenshot of a computer Description automatically generated">
            <a:extLst>
              <a:ext uri="{FF2B5EF4-FFF2-40B4-BE49-F238E27FC236}">
                <a16:creationId xmlns:a16="http://schemas.microsoft.com/office/drawing/2014/main" id="{062B582F-FF38-A862-A4D0-B03EFC421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78" y="0"/>
            <a:ext cx="45615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C90-8CC6-EF32-7E21-D2128346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196" y="137983"/>
            <a:ext cx="1848108" cy="1857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3A255-FF09-1008-3E16-50EEFC2D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97" y="233229"/>
            <a:ext cx="182905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2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7E4A7-3190-B910-502D-F5BB2F82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What if LLMs can take actions?</a:t>
            </a:r>
          </a:p>
        </p:txBody>
      </p:sp>
    </p:spTree>
    <p:extLst>
      <p:ext uri="{BB962C8B-B14F-4D97-AF65-F5344CB8AC3E}">
        <p14:creationId xmlns:p14="http://schemas.microsoft.com/office/powerpoint/2010/main" val="253216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D90940-A033-2229-71D5-975D6645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DFFC7965-D154-6B25-750F-974E1D319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080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CE6-9595-7440-79AD-AB0805F9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Assistants and Beyond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C71820-6954-6E0D-408F-303A1EA39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199963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0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9B8E28-044E-4E4E-9F5A-F7BDA38C8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7F05A2-CD97-449D-96C7-BF827DFAE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010B18-5A05-4BB9-B1A4-94D2CA89F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E0C7B9-1EBA-4A1A-AAC4-5CEA51B34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90BDD5-3A0E-0692-B5EE-06C31B46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Agents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300316567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D401301E-97EB-BCAA-A9FA-89505E22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702E-8086-E272-7AE2-20F8A65F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Linking a function to an Assistant/Agent is too complex</a:t>
            </a:r>
          </a:p>
        </p:txBody>
      </p:sp>
    </p:spTree>
    <p:extLst>
      <p:ext uri="{BB962C8B-B14F-4D97-AF65-F5344CB8AC3E}">
        <p14:creationId xmlns:p14="http://schemas.microsoft.com/office/powerpoint/2010/main" val="1719781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23BC-D04E-30CB-A57B-E4360F42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MCP: Model Context Protocol</a:t>
            </a:r>
          </a:p>
        </p:txBody>
      </p:sp>
      <p:pic>
        <p:nvPicPr>
          <p:cNvPr id="2050" name="Picture 2" descr="Before and after MCP">
            <a:extLst>
              <a:ext uri="{FF2B5EF4-FFF2-40B4-BE49-F238E27FC236}">
                <a16:creationId xmlns:a16="http://schemas.microsoft.com/office/drawing/2014/main" id="{3A1EEAAF-C921-E997-E340-82C25F42C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5"/>
          <a:stretch>
            <a:fillRect/>
          </a:stretch>
        </p:blipFill>
        <p:spPr bwMode="auto">
          <a:xfrm>
            <a:off x="954156" y="1500435"/>
            <a:ext cx="10643792" cy="53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1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A66982-7955-2C78-0599-CE190013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Building a MCP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1907F-ACD9-582B-7454-F8B46DA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442675"/>
            <a:ext cx="10650436" cy="5191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A9CEA-9C86-55B6-2BF6-8DE8A063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34" y="2056409"/>
            <a:ext cx="9726382" cy="4420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5F09C-7C3D-B44E-4E97-7F56ABA9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625" y="109405"/>
            <a:ext cx="183858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8B34-EBA0-75CC-C5A5-019969E1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Testing the MCP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A169-ABD5-0EA4-563E-C1E142CD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449" y="2385883"/>
            <a:ext cx="2305175" cy="2391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A6093-C744-483D-D1A8-F4FCD061125B}"/>
              </a:ext>
            </a:extLst>
          </p:cNvPr>
          <p:cNvSpPr txBox="1"/>
          <p:nvPr/>
        </p:nvSpPr>
        <p:spPr>
          <a:xfrm>
            <a:off x="8541631" y="5010150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3200" dirty="0"/>
              <a:t>Uses APIFY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938F7-6BD2-8153-A5E4-D4AF77F9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65" y="2311160"/>
            <a:ext cx="2246824" cy="2391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8CFFA-40EF-4BE8-47FC-6C9614F7FD89}"/>
              </a:ext>
            </a:extLst>
          </p:cNvPr>
          <p:cNvSpPr txBox="1"/>
          <p:nvPr/>
        </p:nvSpPr>
        <p:spPr>
          <a:xfrm>
            <a:off x="382083" y="4840872"/>
            <a:ext cx="6125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T" dirty="0"/>
              <a:t>MCP Inspector</a:t>
            </a:r>
          </a:p>
          <a:p>
            <a:r>
              <a:rPr lang="en-MT" dirty="0"/>
              <a:t>Install the Published Container in Azure Container Instance</a:t>
            </a:r>
          </a:p>
          <a:p>
            <a:pPr algn="ctr"/>
            <a:r>
              <a:rPr lang="en-MT" dirty="0"/>
              <a:t>Configure CORS</a:t>
            </a:r>
          </a:p>
        </p:txBody>
      </p:sp>
    </p:spTree>
    <p:extLst>
      <p:ext uri="{BB962C8B-B14F-4D97-AF65-F5344CB8AC3E}">
        <p14:creationId xmlns:p14="http://schemas.microsoft.com/office/powerpoint/2010/main" val="1455590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20820C-1C85-539B-84A5-4B6AD28F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MCP Demo</a:t>
            </a:r>
          </a:p>
        </p:txBody>
      </p:sp>
    </p:spTree>
    <p:extLst>
      <p:ext uri="{BB962C8B-B14F-4D97-AF65-F5344CB8AC3E}">
        <p14:creationId xmlns:p14="http://schemas.microsoft.com/office/powerpoint/2010/main" val="41990382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1A706A-6B53-0271-7EA5-54611F99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</a:t>
            </a:r>
            <a:r>
              <a:rPr lang="en-MT" dirty="0"/>
              <a:t> so on....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30B78-A79D-2B31-C34B-89033F7669DD}"/>
              </a:ext>
            </a:extLst>
          </p:cNvPr>
          <p:cNvSpPr txBox="1"/>
          <p:nvPr/>
        </p:nvSpPr>
        <p:spPr>
          <a:xfrm>
            <a:off x="2133600" y="2247900"/>
            <a:ext cx="1861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6600" b="1" dirty="0"/>
              <a:t>A2A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375B7-BA67-8684-6619-B6E9B4AFAF4C}"/>
              </a:ext>
            </a:extLst>
          </p:cNvPr>
          <p:cNvSpPr txBox="1"/>
          <p:nvPr/>
        </p:nvSpPr>
        <p:spPr>
          <a:xfrm>
            <a:off x="7848600" y="3686175"/>
            <a:ext cx="1641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6000" b="1" dirty="0"/>
              <a:t>A2P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02215-DA58-57C5-41D8-35A2BE0D68D0}"/>
              </a:ext>
            </a:extLst>
          </p:cNvPr>
          <p:cNvSpPr txBox="1"/>
          <p:nvPr/>
        </p:nvSpPr>
        <p:spPr>
          <a:xfrm>
            <a:off x="1250302" y="5066522"/>
            <a:ext cx="8139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6600" b="1"/>
            </a:lvl1pPr>
          </a:lstStyle>
          <a:p>
            <a:r>
              <a:rPr lang="en-MT" sz="4400" dirty="0"/>
              <a:t>Copilot for Citizen Developers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54751-217C-463E-A892-589D4A5094B1}"/>
              </a:ext>
            </a:extLst>
          </p:cNvPr>
          <p:cNvSpPr txBox="1"/>
          <p:nvPr/>
        </p:nvSpPr>
        <p:spPr>
          <a:xfrm>
            <a:off x="5180913" y="1442944"/>
            <a:ext cx="60321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6600" b="1"/>
            </a:lvl1pPr>
          </a:lstStyle>
          <a:p>
            <a:r>
              <a:rPr lang="en-MT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31254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39EB15-DD3D-AD51-093F-66FFAF09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78A2E-E71A-3F21-FB06-C97CA07A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599" y="442684"/>
            <a:ext cx="181952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2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2D4FE-9BAC-EE72-2DC8-52E35BEF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7544A0-B3D8-04FF-9D0B-8F8FF5A4A2E5}"/>
              </a:ext>
            </a:extLst>
          </p:cNvPr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  <a:r>
              <a:rPr lang="en-MT" sz="3200" dirty="0">
                <a:solidFill>
                  <a:schemeClr val="tx2"/>
                </a:solidFill>
              </a:rPr>
              <a:t> </a:t>
            </a:r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ACD571A1-3533-28A4-0FE2-89DAB418A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71957C4F-7CF4-914D-1EB5-F51F82120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716FBBA-39E0-B228-6765-573EECDC0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310654-97BD-A423-059A-CCA4FF685073}"/>
              </a:ext>
            </a:extLst>
          </p:cNvPr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693534-081B-F397-39AC-65C293165F60}"/>
              </a:ext>
            </a:extLst>
          </p:cNvPr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331560-7450-E503-7D14-B4A8B7113F39}"/>
              </a:ext>
            </a:extLst>
          </p:cNvPr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2DBCF3-ED83-49A2-A3BE-12834E3E65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970D5D1-D28B-231E-2E07-7762D5288F69}"/>
              </a:ext>
            </a:extLst>
          </p:cNvPr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56B4156-D20F-D9A2-9B46-D93D8CE31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D66D7B0-7D99-265D-E28D-DCBCEDBDD7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CADC4BD-7AF0-012D-7E49-DDEAE715BE13}"/>
              </a:ext>
            </a:extLst>
          </p:cNvPr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CBC3C89-4031-2E5B-C876-B85C082008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EBE8FEE7-E856-AB9A-27D2-147D8561C411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204251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6349-E581-D71C-4F33-B86D3AC2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FCB9956-0AF0-0E5A-4AA3-315BDFE67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9799"/>
          <a:stretch>
            <a:fillRect/>
          </a:stretch>
        </p:blipFill>
        <p:spPr>
          <a:xfrm>
            <a:off x="0" y="0"/>
            <a:ext cx="12192000" cy="7339584"/>
          </a:xfrm>
        </p:spPr>
      </p:pic>
    </p:spTree>
    <p:extLst>
      <p:ext uri="{BB962C8B-B14F-4D97-AF65-F5344CB8AC3E}">
        <p14:creationId xmlns:p14="http://schemas.microsoft.com/office/powerpoint/2010/main" val="11688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reaching towards another hand&#10;&#10;AI-generated content may be incorrect.">
            <a:extLst>
              <a:ext uri="{FF2B5EF4-FFF2-40B4-BE49-F238E27FC236}">
                <a16:creationId xmlns:a16="http://schemas.microsoft.com/office/drawing/2014/main" id="{9EF1EDFF-364C-28AF-7567-21D660F8ACD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9"/>
          <a:stretch>
            <a:fillRect/>
          </a:stretch>
        </p:blipFill>
        <p:spPr>
          <a:xfrm>
            <a:off x="0" y="0"/>
            <a:ext cx="12420599" cy="858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toon of a cloud character with people standing around&#10;&#10;AI-generated content may be incorrect.">
            <a:extLst>
              <a:ext uri="{FF2B5EF4-FFF2-40B4-BE49-F238E27FC236}">
                <a16:creationId xmlns:a16="http://schemas.microsoft.com/office/drawing/2014/main" id="{13797CB4-38BA-7895-0FD2-1526BC50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1866" r="3018" b="3631"/>
          <a:stretch>
            <a:fillRect/>
          </a:stretch>
        </p:blipFill>
        <p:spPr>
          <a:xfrm>
            <a:off x="2828544" y="0"/>
            <a:ext cx="6717792" cy="68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planet&#10;&#10;AI-generated content may be incorrect.">
            <a:extLst>
              <a:ext uri="{FF2B5EF4-FFF2-40B4-BE49-F238E27FC236}">
                <a16:creationId xmlns:a16="http://schemas.microsoft.com/office/drawing/2014/main" id="{C890F2CE-19CC-0A9F-42BD-8131E2DE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420600" cy="124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robot with a pile of papers&#10;&#10;AI-generated content may be incorrect.">
            <a:extLst>
              <a:ext uri="{FF2B5EF4-FFF2-40B4-BE49-F238E27FC236}">
                <a16:creationId xmlns:a16="http://schemas.microsoft.com/office/drawing/2014/main" id="{27254CA4-9E8F-D6C1-274F-F665D0C4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1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877E6-1D79-8429-3C1F-3253E742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8"/>
          <a:stretch>
            <a:fillRect/>
          </a:stretch>
        </p:blipFill>
        <p:spPr>
          <a:xfrm>
            <a:off x="0" y="0"/>
            <a:ext cx="12183486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41F67B-DAA8-9D1D-516B-1877D6825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89"/>
          <a:stretch>
            <a:fillRect/>
          </a:stretch>
        </p:blipFill>
        <p:spPr>
          <a:xfrm>
            <a:off x="2569464" y="780288"/>
            <a:ext cx="6858000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6790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caseinsensitivelakehouse</Template>
  <TotalTime>8818</TotalTime>
  <Words>525</Words>
  <Application>Microsoft Office PowerPoint</Application>
  <PresentationFormat>Widescreen</PresentationFormat>
  <Paragraphs>172</Paragraphs>
  <Slides>34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Airlock</vt:lpstr>
      <vt:lpstr>Aptos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The AI Journey: From Models to Agents at Work</vt:lpstr>
      <vt:lpstr>About This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 Demo</vt:lpstr>
      <vt:lpstr>PowerPoint Presentation</vt:lpstr>
      <vt:lpstr>Vector Support</vt:lpstr>
      <vt:lpstr>PowerPoint Presentation</vt:lpstr>
      <vt:lpstr>Microsoft Fabric Data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Assistants and Beyond</vt:lpstr>
      <vt:lpstr>Agents and Functions</vt:lpstr>
      <vt:lpstr>PowerPoint Presentation</vt:lpstr>
      <vt:lpstr>PowerPoint Presentation</vt:lpstr>
      <vt:lpstr>MCP: Model Context Protocol</vt:lpstr>
      <vt:lpstr>Building a MCP Server</vt:lpstr>
      <vt:lpstr>Testing the MCP Server</vt:lpstr>
      <vt:lpstr>MCP Demo</vt:lpstr>
      <vt:lpstr>And so on....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8</cp:revision>
  <dcterms:created xsi:type="dcterms:W3CDTF">2025-09-12T22:25:13Z</dcterms:created>
  <dcterms:modified xsi:type="dcterms:W3CDTF">2025-09-19T14:33:50Z</dcterms:modified>
</cp:coreProperties>
</file>